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03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6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17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87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68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90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88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98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87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22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67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7950D-6F5E-431C-AD3F-E28FBF26CCDA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6B4F3-CA9D-47D1-9894-71A3E985D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72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8%D0%B3%D1%80%D0%BE%D0%B8%D0%BD" TargetMode="External"/><Relationship Id="rId2" Type="http://schemas.openxmlformats.org/officeDocument/2006/relationships/hyperlink" Target="https://ru.wikipedia.org/wiki/%D0%91%D0%B5%D0%BD%D0%B7%D0%B8%D0%B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%D0%9D%D0%B0%D1%84%D1%82%D0%B5%D0%BD&amp;action=edit&amp;redlink=1" TargetMode="External"/><Relationship Id="rId2" Type="http://schemas.openxmlformats.org/officeDocument/2006/relationships/hyperlink" Target="https://ru.wikipedia.org/wiki/%D0%94%D0%B5%D0%B3%D0%B8%D0%B4%D1%80%D0%B8%D1%80%D0%BE%D0%B2%D0%B0%D0%BD%D0%B8%D0%B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A%D0%B0%D0%B7%D0%B0%D0%BD%D1%81%D0%BA%D0%B8%D0%B9,_%D0%91%D0%BE%D1%80%D0%B8%D1%81_%D0%90%D0%BB%D0%B5%D0%BA%D1%81%D0%B0%D0%BD%D0%B4%D1%80%D0%BE%D0%B2%D0%B8%D1%87" TargetMode="External"/><Relationship Id="rId4" Type="http://schemas.openxmlformats.org/officeDocument/2006/relationships/hyperlink" Target="https://ru.wikipedia.org/wiki/%D0%97%D0%B5%D0%BB%D0%B8%D0%BD%D1%81%D0%BA%D0%B8%D0%B9,_%D0%9D%D0%B8%D0%BA%D0%BE%D0%BB%D0%B0%D0%B9_%D0%94%D0%BC%D0%B8%D1%82%D1%80%D0%B8%D0%B5%D0%B2%D0%B8%D1%8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%D0%9A%D0%B0%D1%82%D0%B0%D0%BB%D0%B8%D1%82%D0%B8%D1%87%D0%B5%D1%81%D0%BA%D0%B8%D0%B9_%D1%80%D0%B8%D1%84%D0%BE%D1%80%D0%BC%D0%B8%D0%BD%D0%B3&amp;action=edit&amp;section=3" TargetMode="External"/><Relationship Id="rId2" Type="http://schemas.openxmlformats.org/officeDocument/2006/relationships/hyperlink" Target="https://ru.wikipedia.org/w/index.php?title=%D0%9A%D0%B0%D1%82%D0%B0%D0%BB%D0%B8%D1%82%D0%B8%D1%87%D0%B5%D1%81%D0%BA%D0%B8%D0%B9_%D1%80%D0%B8%D1%84%D0%BE%D1%80%D0%BC%D0%B8%D0%BD%D0%B3&amp;veaction=edit&amp;section=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/index.php?title=%D0%9A%D0%B0%D1%82%D0%B0%D0%BB%D0%B8%D1%82%D0%B8%D1%87%D0%B5%D1%81%D0%BA%D0%B8%D0%B9_%D1%80%D0%B8%D1%84%D0%BE%D1%80%D0%BC%D0%B8%D0%BD%D0%B3&amp;action=edit&amp;section=4" TargetMode="External"/><Relationship Id="rId4" Type="http://schemas.openxmlformats.org/officeDocument/2006/relationships/hyperlink" Target="https://ru.wikipedia.org/w/index.php?title=%D0%9A%D0%B0%D1%82%D0%B0%D0%BB%D0%B8%D1%82%D0%B8%D1%87%D0%B5%D1%81%D0%BA%D0%B8%D0%B9_%D1%80%D0%B8%D1%84%D0%BE%D1%80%D0%BC%D0%B8%D0%BD%D0%B3&amp;veaction=edit&amp;section=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%D0%92%D0%BE%D0%B4%D0%BE%D1%80%D0%BE%D0%B4%D1%81%D0%BE%D0%B4%D0%B5%D1%80%D0%B6%D0%B0%D1%89%D0%B8%D0%B9_%D0%B3%D0%B0%D0%B7&amp;action=edit&amp;redlink=1" TargetMode="External"/><Relationship Id="rId7" Type="http://schemas.openxmlformats.org/officeDocument/2006/relationships/hyperlink" Target="https://ru.wikipedia.org/wiki/%D0%98%D0%B7%D0%BE%D0%BC%D0%B5%D1%80%D0%B8%D0%B7%D0%B0%D1%86%D0%B8%D1%8F" TargetMode="External"/><Relationship Id="rId2" Type="http://schemas.openxmlformats.org/officeDocument/2006/relationships/hyperlink" Target="https://ru.wikipedia.org/wiki/%D0%9E%D0%BA%D1%82%D0%B0%D0%BD%D0%BE%D0%B2%D0%BE%D0%B5_%D1%87%D0%B8%D1%81%D0%BB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B8%D0%B4%D1%80%D0%BE%D0%BA%D1%80%D0%B5%D0%BA%D0%B8%D0%BD%D0%B3" TargetMode="External"/><Relationship Id="rId5" Type="http://schemas.openxmlformats.org/officeDocument/2006/relationships/hyperlink" Target="https://ru.wikipedia.org/wiki/%D0%93%D0%B8%D0%B4%D1%80%D0%BE%D0%BE%D1%87%D0%B8%D1%81%D1%82%D0%BA%D0%B0" TargetMode="External"/><Relationship Id="rId4" Type="http://schemas.openxmlformats.org/officeDocument/2006/relationships/hyperlink" Target="https://ru.wikipedia.org/wiki/%D0%9A%D0%B0%D1%82%D0%B0%D0%BB%D0%B8%D1%82%D0%B8%D1%87%D0%B5%D1%81%D0%BA%D0%B8%D0%B9_%D1%80%D0%B8%D1%84%D0%BE%D1%80%D0%BC%D0%B8%D0%BD%D0%B3#cite_note-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5%D0%BB%D0%BE%D1%80" TargetMode="External"/><Relationship Id="rId13" Type="http://schemas.openxmlformats.org/officeDocument/2006/relationships/hyperlink" Target="https://ru.wikipedia.org/wiki/%D0%91%D0%B5%D0%BD%D0%B7%D0%BF%D0%B8%D1%80%D0%B5%D0%BD" TargetMode="External"/><Relationship Id="rId18" Type="http://schemas.openxmlformats.org/officeDocument/2006/relationships/hyperlink" Target="https://ru.wikipedia.org/wiki/%D0%A2%D0%B5%D1%80%D0%B5%D1%84%D1%82%D0%B0%D0%BB%D0%B5%D0%B2%D0%B0%D1%8F_%D0%BA%D0%B8%D1%81%D0%BB%D0%BE%D1%82%D0%B0" TargetMode="External"/><Relationship Id="rId3" Type="http://schemas.openxmlformats.org/officeDocument/2006/relationships/hyperlink" Target="https://ru.wikipedia.org/wiki/%D0%A0%D0%B5%D0%BD%D0%B8%D0%B9" TargetMode="External"/><Relationship Id="rId7" Type="http://schemas.openxmlformats.org/officeDocument/2006/relationships/hyperlink" Target="https://ru.wikipedia.org/wiki/%D0%9E%D0%BB%D0%BE%D0%B2%D0%BE" TargetMode="External"/><Relationship Id="rId12" Type="http://schemas.openxmlformats.org/officeDocument/2006/relationships/hyperlink" Target="https://ru.wikipedia.org/wiki/%D0%91%D0%B5%D0%BD%D0%B7%D0%BE%D0%BB" TargetMode="External"/><Relationship Id="rId17" Type="http://schemas.openxmlformats.org/officeDocument/2006/relationships/hyperlink" Target="https://ru.wikipedia.org/wiki/%D0%9A%D1%81%D0%B8%D0%BB%D0%BE%D0%BB%D1%8B" TargetMode="External"/><Relationship Id="rId2" Type="http://schemas.openxmlformats.org/officeDocument/2006/relationships/hyperlink" Target="https://ru.wikipedia.org/wiki/%D0%9F%D0%BB%D0%B0%D1%82%D0%B8%D0%BD%D0%B0" TargetMode="External"/><Relationship Id="rId16" Type="http://schemas.openxmlformats.org/officeDocument/2006/relationships/hyperlink" Target="https://ru.wikipedia.org/wiki/%D0%A1%D1%82%D0%B8%D1%80%D0%BE%D0%BB" TargetMode="External"/><Relationship Id="rId20" Type="http://schemas.openxmlformats.org/officeDocument/2006/relationships/hyperlink" Target="https://ru.wikipedia.org/wiki/%D0%91%D1%83%D1%82%D1%8B%D0%BB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B5%D1%80%D0%BC%D0%B0%D0%BD%D0%B8%D0%B9" TargetMode="External"/><Relationship Id="rId11" Type="http://schemas.openxmlformats.org/officeDocument/2006/relationships/hyperlink" Target="https://en.wikipedia.org/wiki/Lewis_acids_and_bases" TargetMode="External"/><Relationship Id="rId5" Type="http://schemas.openxmlformats.org/officeDocument/2006/relationships/hyperlink" Target="https://ru.wikipedia.org/wiki/%D0%93%D0%B0%D0%BB%D0%BB%D0%B8%D0%B9" TargetMode="External"/><Relationship Id="rId15" Type="http://schemas.openxmlformats.org/officeDocument/2006/relationships/hyperlink" Target="https://ru.wikipedia.org/wiki/%D0%9F%D0%BE%D0%BB%D0%B8%D1%81%D1%82%D0%B8%D1%80%D0%BE%D0%BB" TargetMode="External"/><Relationship Id="rId10" Type="http://schemas.openxmlformats.org/officeDocument/2006/relationships/hyperlink" Target="https://en.wikipedia.org/wiki/Br%C3%B8nsted%E2%80%93Lowry_acid%E2%80%93base_theory" TargetMode="External"/><Relationship Id="rId19" Type="http://schemas.openxmlformats.org/officeDocument/2006/relationships/hyperlink" Target="https://ru.wikipedia.org/wiki/%D0%9F%D0%BE%D0%BB%D0%B8%D1%8D%D1%82%D0%B8%D0%BB%D0%B5%D0%BD%D1%82%D0%B5%D1%80%D0%B5%D1%84%D1%82%D0%B0%D0%BB%D0%B0%D1%82" TargetMode="External"/><Relationship Id="rId4" Type="http://schemas.openxmlformats.org/officeDocument/2006/relationships/hyperlink" Target="https://ru.wikipedia.org/wiki/%D0%98%D1%80%D0%B8%D0%B4%D0%B8%D0%B9" TargetMode="External"/><Relationship Id="rId9" Type="http://schemas.openxmlformats.org/officeDocument/2006/relationships/hyperlink" Target="https://ru.wikipedia.org/wiki/%D0%9E%D0%BA%D1%81%D0%B8%D0%B4_%D0%B0%D0%BB%D1%8E%D0%BC%D0%B8%D0%BD%D0%B8%D1%8F" TargetMode="External"/><Relationship Id="rId14" Type="http://schemas.openxmlformats.org/officeDocument/2006/relationships/hyperlink" Target="https://ru.wikipedia.org/wiki/%D0%9A%D0%B0%D0%BD%D1%86%D0%B5%D1%80%D0%BE%D0%B3%D0%B5%D0%BD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2%D0%BE%D0%BB%D1%83%D0%BE%D0%BB" TargetMode="External"/><Relationship Id="rId3" Type="http://schemas.openxmlformats.org/officeDocument/2006/relationships/hyperlink" Target="https://ru.wikipedia.org/w/index.php?title=%D0%9A%D0%B0%D1%82%D0%B0%D0%BB%D0%B8%D1%82%D0%B8%D1%87%D0%B5%D1%81%D0%BA%D0%B8%D0%B9_%D1%80%D0%B8%D1%84%D0%BE%D1%80%D0%BC%D0%B8%D0%BD%D0%B3&amp;action=edit&amp;section=9" TargetMode="External"/><Relationship Id="rId7" Type="http://schemas.openxmlformats.org/officeDocument/2006/relationships/hyperlink" Target="https://ru.wikipedia.org/wiki/%D0%91%D0%B5%D0%BD%D0%B7%D0%BE%D0%BB" TargetMode="External"/><Relationship Id="rId12" Type="http://schemas.openxmlformats.org/officeDocument/2006/relationships/hyperlink" Target="https://ru.wikipedia.org/wiki/%D0%9C%D0%B5%D0%B4%D1%8C" TargetMode="External"/><Relationship Id="rId2" Type="http://schemas.openxmlformats.org/officeDocument/2006/relationships/hyperlink" Target="https://ru.wikipedia.org/w/index.php?title=%D0%9A%D0%B0%D1%82%D0%B0%D0%BB%D0%B8%D1%82%D0%B8%D1%87%D0%B5%D1%81%D0%BA%D0%B8%D0%B9_%D1%80%D0%B8%D1%84%D0%BE%D1%80%D0%BC%D0%B8%D0%BD%D0%B3&amp;veaction=edit&amp;section=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B8%D0%B4%D1%80%D0%BE%D0%BA%D1%80%D0%B5%D0%BA%D0%B8%D0%BD%D0%B3" TargetMode="External"/><Relationship Id="rId11" Type="http://schemas.openxmlformats.org/officeDocument/2006/relationships/hyperlink" Target="https://ru.wikipedia.org/wiki/%D0%A1%D0%B2%D0%B8%D0%BD%D0%B5%D1%86" TargetMode="External"/><Relationship Id="rId5" Type="http://schemas.openxmlformats.org/officeDocument/2006/relationships/hyperlink" Target="https://ru.wikipedia.org/wiki/%D0%93%D0%B8%D0%B4%D1%80%D0%BE%D0%BE%D1%87%D0%B8%D1%81%D1%82%D0%BA%D0%B0" TargetMode="External"/><Relationship Id="rId10" Type="http://schemas.openxmlformats.org/officeDocument/2006/relationships/hyperlink" Target="https://ru.wikipedia.org/wiki/%D0%9C%D1%8B%D1%88%D1%8C%D1%8F%D0%BA" TargetMode="External"/><Relationship Id="rId4" Type="http://schemas.openxmlformats.org/officeDocument/2006/relationships/hyperlink" Target="https://ru.wikipedia.org/wiki/%D0%92%D0%BE%D0%B4%D0%BE%D1%80%D0%BE%D0%B4" TargetMode="External"/><Relationship Id="rId9" Type="http://schemas.openxmlformats.org/officeDocument/2006/relationships/hyperlink" Target="https://ru.wikipedia.org/wiki/%D0%93%D0%B5%D0%BF%D1%82%D0%B0%D0%B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A%D0%B0%D1%82%D0%B0%D0%BB%D0%B8%D1%82%D0%B8%D1%87%D0%B5%D1%81%D0%BA%D0%B8%D0%B9_%D1%80%D0%B8%D1%84%D0%BE%D1%80%D0%BC%D0%B8%D0%BD%D0%B3#cite_note-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dirty="0">
                <a:solidFill>
                  <a:prstClr val="black"/>
                </a:solidFill>
                <a:latin typeface="Calibri"/>
              </a:rPr>
              <a:t>Промышленный катализ в нефтепереработке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7. Каталитический риформинг нафты в нефтепереработке. Определение и цель риформинга. Типы углеводородов, реакции, катализаторы.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55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самоконтроля: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Какие технологические </a:t>
            </a:r>
            <a:r>
              <a:rPr lang="ru-RU" dirty="0"/>
              <a:t>установки процесса каталитического </a:t>
            </a:r>
            <a:r>
              <a:rPr lang="ru-RU" dirty="0" smtClean="0"/>
              <a:t>крекинга вы знаете 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установки </a:t>
            </a:r>
            <a:r>
              <a:rPr lang="ru-RU" dirty="0"/>
              <a:t>с движущимся слоем шарикового катализатора, с </a:t>
            </a:r>
            <a:r>
              <a:rPr lang="ru-RU" dirty="0" err="1"/>
              <a:t>псевдоожиженным</a:t>
            </a:r>
            <a:r>
              <a:rPr lang="ru-RU" dirty="0"/>
              <a:t> слоем микросферического катализатора, с </a:t>
            </a:r>
            <a:r>
              <a:rPr lang="ru-RU" smtClean="0"/>
              <a:t>лифт-реактором существуют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114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k-KZ" dirty="0" smtClean="0"/>
              <a:t>Иванова</a:t>
            </a:r>
            <a:r>
              <a:rPr lang="kk-KZ" dirty="0"/>
              <a:t>, Л.В.	Технология переработки нефти и газа: [Учеб. пособие для нефт. техникумов] М.: Химия, 1966.- 419 с</a:t>
            </a:r>
            <a:r>
              <a:rPr lang="kk-KZ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Капустин В.М. Технология переработки нефти. В 4-х частях. Часть первая Первичная переработка нефти. М.: </a:t>
            </a:r>
            <a:r>
              <a:rPr lang="ru-RU" dirty="0" err="1"/>
              <a:t>КолосС</a:t>
            </a:r>
            <a:r>
              <a:rPr lang="ru-RU" dirty="0"/>
              <a:t>, 2012. 456с.</a:t>
            </a:r>
          </a:p>
        </p:txBody>
      </p:sp>
    </p:spTree>
    <p:extLst>
      <p:ext uri="{BB962C8B-B14F-4D97-AF65-F5344CB8AC3E}">
        <p14:creationId xmlns:p14="http://schemas.microsoft.com/office/powerpoint/2010/main" val="303428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лекции: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Ознакомление с технологическими установками </a:t>
            </a:r>
            <a:r>
              <a:rPr lang="ru-RU" dirty="0"/>
              <a:t>процесса каталитического </a:t>
            </a:r>
            <a:r>
              <a:rPr lang="ru-RU" dirty="0" err="1" smtClean="0"/>
              <a:t>риформинга</a:t>
            </a:r>
            <a:r>
              <a:rPr lang="ru-RU" dirty="0" smtClean="0"/>
              <a:t> и его механизмом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29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11945"/>
          </a:xfrm>
        </p:spPr>
        <p:txBody>
          <a:bodyPr/>
          <a:lstStyle/>
          <a:p>
            <a:pPr marL="0" indent="0">
              <a:buNone/>
            </a:pPr>
            <a:r>
              <a:rPr lang="ru-RU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это промышленный процесс переработки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Бензин"/>
              </a:rPr>
              <a:t>бензиновых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и </a:t>
            </a:r>
            <a:r>
              <a:rPr lang="ru-RU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Лигроин"/>
              </a:rPr>
              <a:t>лигроиновых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фракций нефти с целью получения высококачественных бензинов и ароматических углеводородов.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799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4384"/>
            <a:ext cx="10515600" cy="583257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Дегидрирование"/>
              </a:rPr>
              <a:t>Дегидрирование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шестичленных </a:t>
            </a:r>
            <a:r>
              <a:rPr lang="ru-RU" b="0" i="0" u="none" strike="noStrike" dirty="0" smtClean="0">
                <a:solidFill>
                  <a:srgbClr val="A55858"/>
                </a:solidFill>
                <a:effectLst/>
                <a:latin typeface="Arial" panose="020B0604020202020204" pitchFamily="34" charset="0"/>
                <a:hlinkClick r:id="rId3" tooltip="Нафтен (страница отсутствует)"/>
              </a:rPr>
              <a:t>нафтенов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с образованием ароматических соединений в присутствии никеля и металлов платиновой группы при 300 °С было открыто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Зелинский, Николай Дмитриевич"/>
              </a:rPr>
              <a:t>Н. Д. Зелинским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в 1911 году. В 1936 году Б. Л. Молдавский и Н. Д. 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Камушер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на катализаторе Cr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при 470 °С и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Казанский, Борис Александрович"/>
              </a:rPr>
              <a:t>Б. А. Казанский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и А. Ф. Платэ на катализаторе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Pt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/C при 310 °С открыли ароматизацию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алканов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Первый промышленный процесс был осуществлён на катализаторе Cr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/Al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в 1939 году. Новое поколение катализаторов было предложено фирмой UOP в 1949 году под руководством В. П. 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Хэнзела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Этот вариант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протекающий при 450 °С и 5-6 МПа на катализаторах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Pt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/Al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или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Pt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/алюмосиликат, получил название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платформинга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Технологически процесс осуществлялся в реакторе с неподвижным слоем катализатора.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Платформинг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позволял получать бензин с октановым числом до 100 пунктов. В 1969 году компании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Chevron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был выдан первый патент на биметаллический катализатор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В качестве второго металла используют добавки рения, олова и иридия, что позволяет значительно увеличить стабильность катализатора и соответственно понизить рабочее давление в реакторе. В 1971 году фирмой UOP было предложено новое техническое решение и создана первая установка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с непрерывной регенерацией катализатора. В этом случае удается ещё понизить рабочее давление в реакторе, а также снизить затраты водорода на процесс. В настоящее время в мире используются установки как с неподвижным слоем катализатора, так и с непрерывной регенерацией.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66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3766"/>
            <a:ext cx="10515600" cy="5583197"/>
          </a:xfrm>
        </p:spPr>
        <p:txBody>
          <a:bodyPr>
            <a:normAutofit fontScale="77500" lnSpcReduction="20000"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Целевые реакции</a:t>
            </a:r>
            <a:r>
              <a:rPr lang="ru-RU" b="0" i="0" dirty="0" smtClean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[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Редактировать раздел «Целевые реакции»"/>
              </a:rPr>
              <a:t>править</a:t>
            </a:r>
            <a:r>
              <a:rPr lang="ru-RU" b="0" i="0" dirty="0" smtClean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 |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Редактировать раздел «Целевые реакции»"/>
              </a:rPr>
              <a:t>править код</a:t>
            </a:r>
            <a:r>
              <a:rPr lang="ru-RU" b="0" i="0" dirty="0" smtClean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]</a:t>
            </a:r>
            <a:endParaRPr lang="ru-RU" b="1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Дегидрирование нафтеновых углеводородов в ароматические: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→ C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+ 3H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+ 221 кДж/моль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Изомеризация пятичленных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циклоалканов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 производные циклогексана: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-СН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→ C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15,9 кДж/моль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Изомеризация н-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алканов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изоалканы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н-С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14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→ изо-C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14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5,8 кДж/моль</a:t>
            </a:r>
          </a:p>
          <a:p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Дегидроциклизация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алканов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 ароматические углеводороды (ароматизация):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14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→ C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+ 4H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+ 265 кДж/моль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Побочные реакции</a:t>
            </a:r>
            <a:r>
              <a:rPr lang="ru-RU" b="0" i="0" dirty="0" smtClean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[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Редактировать раздел «Побочные реакции»"/>
              </a:rPr>
              <a:t>править</a:t>
            </a:r>
            <a:r>
              <a:rPr lang="ru-RU" b="0" i="0" dirty="0" smtClean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 |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Редактировать раздел «Побочные реакции»"/>
              </a:rPr>
              <a:t>править код</a:t>
            </a:r>
            <a:r>
              <a:rPr lang="ru-RU" b="0" i="0" dirty="0" smtClean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]</a:t>
            </a:r>
            <a:endParaRPr lang="ru-RU" b="1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Дегидрирование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алканов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алкены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14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→ C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+ 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+ 130 кДж/моль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Гидрокрекинг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алканов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н-С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+ 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→ изо-C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10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+ изо-С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12</a:t>
            </a:r>
            <a:endParaRPr lang="ru-RU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69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9387"/>
            <a:ext cx="10515600" cy="5737576"/>
          </a:xfrm>
        </p:spPr>
        <p:txBody>
          <a:bodyPr/>
          <a:lstStyle/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Основными целями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являются: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повышение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Октановое число"/>
              </a:rPr>
              <a:t>октанового числа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бензинов с целью получения неэтилированного высокооктанового бензина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получение ароматических углеводородов (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аренов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получение </a:t>
            </a:r>
            <a:r>
              <a:rPr lang="ru-RU" b="0" i="0" u="none" strike="noStrike" dirty="0" smtClean="0">
                <a:solidFill>
                  <a:srgbClr val="A55858"/>
                </a:solidFill>
                <a:effectLst/>
                <a:latin typeface="Arial" panose="020B0604020202020204" pitchFamily="34" charset="0"/>
                <a:hlinkClick r:id="rId3" tooltip="Водородсодержащий газ (страница отсутствует)"/>
              </a:rPr>
              <a:t>ВСГ</a:t>
            </a:r>
            <a:r>
              <a:rPr lang="ru-RU" b="0" i="0" u="none" strike="noStrike" baseline="30000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/>
              </a:rPr>
              <a:t>[1]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для процессов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Гидроочистка"/>
              </a:rPr>
              <a:t>гидроочистки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Гидрокрекинг"/>
              </a:rPr>
              <a:t>гидрокрекинга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Изомеризация"/>
              </a:rPr>
              <a:t>изомеризации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и т. 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73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3138"/>
            <a:ext cx="10515600" cy="571382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Процессы каталитического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осуществляются в присутствии бифункциональных катализаторов —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Платина"/>
              </a:rPr>
              <a:t>платины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чистой или с добавками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Рений"/>
              </a:rPr>
              <a:t>рения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Иридий"/>
              </a:rPr>
              <a:t>иридия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Галлий"/>
              </a:rPr>
              <a:t>галлия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Германий"/>
              </a:rPr>
              <a:t>германия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Олово"/>
              </a:rPr>
              <a:t>олова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нанесённой на активный оксид алюминия с добавкой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Хлор"/>
              </a:rPr>
              <a:t>хлора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Платина"/>
              </a:rPr>
              <a:t>Платина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выполняет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гидрирующие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-дегидрирующие функции, она тонко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диспергированна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на поверхности носителя, другие металлы поддерживают дисперсное состояние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Платина"/>
              </a:rPr>
              <a:t>платины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Носитель — активный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Оксид алюминия"/>
              </a:rPr>
              <a:t>оксид </a:t>
            </a:r>
            <a:r>
              <a:rPr lang="ru-RU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Оксид алюминия"/>
              </a:rPr>
              <a:t>алюминия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обладает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u="none" strike="noStrike" dirty="0" err="1" smtClean="0">
                <a:solidFill>
                  <a:srgbClr val="663366"/>
                </a:solidFill>
                <a:effectLst/>
                <a:latin typeface="Arial" panose="020B0604020202020204" pitchFamily="34" charset="0"/>
                <a:hlinkClick r:id="rId10" tooltip="en:Brønsted–Lowry acid–base theory"/>
              </a:rPr>
              <a:t>Бренстедовскими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и </a:t>
            </a:r>
            <a:r>
              <a:rPr lang="ru-RU" b="0" i="0" u="none" strike="noStrike" dirty="0" err="1" smtClean="0">
                <a:solidFill>
                  <a:srgbClr val="663366"/>
                </a:solidFill>
                <a:effectLst/>
                <a:latin typeface="Arial" panose="020B0604020202020204" pitchFamily="34" charset="0"/>
                <a:hlinkClick r:id="rId11" tooltip="en:Lewis acids and bases"/>
              </a:rPr>
              <a:t>Льюисовскими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кислотными центрами, на которых протекают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карбонийионные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реакции: изомеризация нафтеновых колец, гидрокрекинг парафинов и частичная изомеризация низкомолекулярных парафинов и олефинов. Температура процесса 480—520 °C, давление 15-35 кгс/см². Следует отметить, что большое содержание ароматических углеводородов в бензине плохо сказывается на эксплуатационных и экологических показателях топлива. Повышается нагарообразование и выбросы канцерогенных веществ. Особенно это касается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2" tooltip="Бензол"/>
              </a:rPr>
              <a:t>бензола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при сгорании которого образуется </a:t>
            </a:r>
            <a:r>
              <a:rPr lang="ru-RU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3" tooltip="Бензпирен"/>
              </a:rPr>
              <a:t>бензпирен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сильнейший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4" tooltip="Канцероген"/>
              </a:rPr>
              <a:t>канцероген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Для нефтехимии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один из главных процессов. Например, сырьём для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5" tooltip="Полистирол"/>
              </a:rPr>
              <a:t>полистирола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является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6" tooltip="Стирол"/>
              </a:rPr>
              <a:t>стирол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продукт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Также одним из продуктов процесса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является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7" tooltip="Ксилолы"/>
              </a:rPr>
              <a:t>пара-ксилол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В промышленности селективным каталитическим окислением п-ксилола получают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8" tooltip="Терефталевая кислота"/>
              </a:rPr>
              <a:t>терефталевую кислоту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из которой, в дальнейшем, производится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9" tooltip="Полиэтилентерефталат"/>
              </a:rPr>
              <a:t>полиэтилентерефталат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(ПЭТФ, PET), наиболее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широкоизвестный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 быту, как материал, из которого изготавливаются пластиковые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0" tooltip="Бутылка"/>
              </a:rPr>
              <a:t>бутылки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для различных напитков.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59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9387"/>
            <a:ext cx="10515600" cy="5737576"/>
          </a:xfrm>
        </p:spPr>
        <p:txBody>
          <a:bodyPr>
            <a:normAutofit fontScale="55000" lnSpcReduction="20000"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Качество сырья</a:t>
            </a:r>
            <a:r>
              <a:rPr lang="ru-RU" b="0" i="0" dirty="0" smtClean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[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Редактировать раздел «Качество сырья»"/>
              </a:rPr>
              <a:t>править</a:t>
            </a:r>
            <a:r>
              <a:rPr lang="ru-RU" b="0" i="0" dirty="0" smtClean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 |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Редактировать раздел «Качество сырья»"/>
              </a:rPr>
              <a:t>править код</a:t>
            </a:r>
            <a:r>
              <a:rPr lang="ru-RU" b="0" i="0" dirty="0" smtClean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]</a:t>
            </a:r>
            <a:endParaRPr lang="ru-RU" b="1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Ввиду того, что основной реакцией образования ароматических соединений является дегидрирование нафтенов, эффективность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будет тем выше, чем выше содержание нафтенов в сырье. Выход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риформатов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из бензиновых фракций, богатых нафтенами, на 3,5-5 %, а иногда на 10-12 % больше, чем из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парафинистого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сырья при выработке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катализата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с одинаковым октановым числом. В сырье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нежелательно присутствие алифатических непредельных соединений, поскольку при этом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Водород"/>
              </a:rPr>
              <a:t>водород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нерационально расходуется на их гидрирование. Поэтому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риформингу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подвергают бензиновые фракции прямогонного происхождения.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бензинов вторичного происхождения (например, термического крекинга) возможен только в смеси с прямогонным сырьём после глубокой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Гидроочистка"/>
              </a:rPr>
              <a:t>гидроочистки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Фракционный состав сырья определяется назначением процесса. При получении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катализатов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с целью производства высокооктановых бензинов оптимальным сырьём является фракция, выкипающая в пределах 85-180 °C. Применение сырья с температурой начала кипения ниже 85 °C нецелесообразно, так как это влечёт повышенное газообразование за счет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Гидрокрекинг"/>
              </a:rPr>
              <a:t>гидрокрекинга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при этом прироста эффективности ароматизации наблюдаться не будет в виду того, что углеводороды С</a:t>
            </a:r>
            <a:r>
              <a:rPr lang="ru-RU" b="0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ароматизуются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наиболее трудно. Кроме того, использование такого сырья приведёт к непроизводительной загрузке реактора балластными фракциями. Наличие в сырье фракций, выкипающих выше 180 °C, нежелательно по причине интенсификации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коксообразования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влекущего дезактивацию катализатора. При получении индивидуальных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Бензол"/>
              </a:rPr>
              <a:t>бензола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и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Толуол"/>
              </a:rPr>
              <a:t>толуола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сырьём служат узкие бензиновые фракции, выкипающие в пределах 62-85 °C и 85-105 °C, соответственно.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Бензол"/>
              </a:rPr>
              <a:t>Бензол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образуется из циклогексана,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метилциклопентана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и н-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гексана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Толуол"/>
              </a:rPr>
              <a:t>толуол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из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метилциклогексана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диметилциклопентана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и н-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Гептан"/>
              </a:rPr>
              <a:t>гептана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Сырьё не должно содержать компонентов, влекущих дезактивацию катализатора. К ним относятся сернистые соединения, содержание которых не должно превышать 1*10</a:t>
            </a:r>
            <a:r>
              <a:rPr lang="ru-RU" b="0" i="0" baseline="30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−4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%, азотистые соединения (не более 0,5*10</a:t>
            </a:r>
            <a:r>
              <a:rPr lang="ru-RU" b="0" i="0" baseline="30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−4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%) и влага (не более 4*10</a:t>
            </a:r>
            <a:r>
              <a:rPr lang="ru-RU" b="0" i="0" baseline="30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−4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%). Максимально допустимое содержание металлорганических микропримесей (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0" tooltip="Мышьяк"/>
              </a:rPr>
              <a:t>мышьяк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1" tooltip="Свинец"/>
              </a:rPr>
              <a:t>свинец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2" tooltip="Медь"/>
              </a:rPr>
              <a:t>медь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 в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гидроочищенном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сырье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составляет 0,0001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ppm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а в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негидроочищенном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пусковом сырье — 0,005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ppm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576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4390"/>
            <a:ext cx="10515600" cy="5642573"/>
          </a:xfrm>
        </p:spPr>
        <p:txBody>
          <a:bodyPr>
            <a:normAutofit fontScale="70000" lnSpcReduction="20000"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Температура окончания кипения сырья</a:t>
            </a:r>
            <a:r>
              <a:rPr lang="ru-RU" dirty="0">
                <a:solidFill>
                  <a:srgbClr val="54595D"/>
                </a:solidFill>
                <a:latin typeface="Arial" panose="020B0604020202020204" pitchFamily="34" charset="0"/>
              </a:rPr>
              <a:t>.</a:t>
            </a:r>
            <a:endParaRPr lang="ru-RU" b="1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Температура окончания кипения сырья может в некоторой степени варьироваться и определяется целями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Поскольку температура конца кипения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риформата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как правило, на 8-10°С выше, чем у сырья, температура окончания кипения сырья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не должна превышать 200°С для удовлетворения паспортных данных на бензин</a:t>
            </a:r>
            <a:r>
              <a:rPr lang="ru-RU" b="0" i="0" u="none" strike="noStrike" baseline="30000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/>
              </a:rPr>
              <a:t>[2]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Давление</a:t>
            </a:r>
            <a:r>
              <a:rPr lang="ru-RU" b="1" i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ru-RU" b="0" i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Снижение 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давления в реакторах влечёт повышение степени ароматизации парафинового сырья и снижение вклада реакций гидрокрекинга, поэтому процесс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развивается в направлении понижения рабочего давления. Увеличение выхода ароматических углеводородов в свою очередь приводит к росту октанового числа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катализата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и выхода водорода. Снижение давления с 3 до 1 МПа ведёт к росту выходов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ароматики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и водорода соответственно в 2-2,3 и 3 раза.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Тем не менее снижение давления ограничено требованиями стабильности работы катализатора. При снижении давления скорость дезактивации катализатора существенно возрастает. Прогресс в создании катализаторов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риформинга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и модифицировании технологической схемы позволили снизить давление с 3,5-4,0 МПа для платинового катализатора до 1,2-1,6 для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платино-рениевого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катализатора, а затем, после создания в начале 1970-х варианта процесса с непрерывной регенерацией катализатора, и до 0,35-0,7 МПа.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538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276</Words>
  <Application>Microsoft Office PowerPoint</Application>
  <PresentationFormat>Широкоэкранный</PresentationFormat>
  <Paragraphs>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Промышленный катализ в нефтепереработке</vt:lpstr>
      <vt:lpstr>Цель лекции: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для самоконтроля:</vt:lpstr>
      <vt:lpstr>Список литературы: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Промышленный катализ в нефтепереработке</dc:title>
  <dc:creator>Пользователь Windows</dc:creator>
  <cp:lastModifiedBy>Windows User</cp:lastModifiedBy>
  <cp:revision>5</cp:revision>
  <dcterms:created xsi:type="dcterms:W3CDTF">2018-01-11T08:50:05Z</dcterms:created>
  <dcterms:modified xsi:type="dcterms:W3CDTF">2019-11-01T13:52:36Z</dcterms:modified>
</cp:coreProperties>
</file>